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75" r:id="rId3"/>
    <p:sldId id="257" r:id="rId5"/>
    <p:sldId id="258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307" r:id="rId15"/>
    <p:sldId id="309" r:id="rId16"/>
    <p:sldId id="310" r:id="rId17"/>
    <p:sldId id="334" r:id="rId18"/>
    <p:sldId id="335" r:id="rId19"/>
    <p:sldId id="311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微软雅黑 Light" panose="020B0502040204020203" pitchFamily="34" charset="-122"/>
      <p:regular r:id="rId30"/>
    </p:embeddedFont>
    <p:embeddedFont>
      <p:font typeface="等线 Light" panose="0201060003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 userDrawn="1">
          <p15:clr>
            <a:srgbClr val="A4A3A4"/>
          </p15:clr>
        </p15:guide>
        <p15:guide id="2" pos="38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CA2831"/>
    <a:srgbClr val="D83F43"/>
    <a:srgbClr val="F1A3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" y="101"/>
      </p:cViewPr>
      <p:guideLst>
        <p:guide orient="horz" pos="2207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28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期望程序有一定的通用性，不同的港口，甚至不同的离散事件系统，都可以用</a:t>
            </a:r>
            <a:r>
              <a:rPr lang="en-US" altLang="zh-CN">
                <a:sym typeface="+mn-ea"/>
              </a:rPr>
              <a:t>PetriNet</a:t>
            </a:r>
            <a:r>
              <a:rPr lang="zh-CN" altLang="en-US">
                <a:sym typeface="+mn-ea"/>
              </a:rPr>
              <a:t>描述，然后只要改动上述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</a:t>
            </a:r>
            <a:r>
              <a:rPr lang="zh-CN" altLang="en-US">
                <a:sym typeface="+mn-ea"/>
              </a:rPr>
              <a:t>输入数据结构内容就可以（如果程序没有</a:t>
            </a:r>
            <a:r>
              <a:rPr lang="en-US" altLang="zh-CN">
                <a:sym typeface="+mn-ea"/>
              </a:rPr>
              <a:t>BUG</a:t>
            </a:r>
            <a:r>
              <a:rPr lang="zh-CN" altLang="en-US">
                <a:sym typeface="+mn-ea"/>
              </a:rPr>
              <a:t>的话）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GUI输出界面  </a:t>
            </a:r>
            <a:endParaRPr lang="zh-CN" altLang="en-US"/>
          </a:p>
          <a:p>
            <a:r>
              <a:rPr lang="zh-CN" altLang="en-US">
                <a:sym typeface="+mn-ea"/>
              </a:rPr>
              <a:t>1、一个实时刷新的，可以改变速度的全局时间  </a:t>
            </a:r>
            <a:endParaRPr lang="zh-CN" altLang="en-US"/>
          </a:p>
          <a:p>
            <a:r>
              <a:rPr lang="zh-CN" altLang="en-US">
                <a:sym typeface="+mn-ea"/>
              </a:rPr>
              <a:t>2、各个船只的一些事件发生的时间，如进港、离港  </a:t>
            </a:r>
            <a:endParaRPr lang="zh-CN" altLang="en-US"/>
          </a:p>
          <a:p>
            <a:r>
              <a:rPr lang="zh-CN" altLang="en-US">
                <a:sym typeface="+mn-ea"/>
              </a:rPr>
              <a:t>3、各个船只的各个事件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的状态  </a:t>
            </a:r>
            <a:endParaRPr lang="zh-CN" altLang="en-US"/>
          </a:p>
          <a:p>
            <a:r>
              <a:rPr lang="zh-CN" altLang="en-US">
                <a:sym typeface="+mn-ea"/>
              </a:rPr>
              <a:t>4、系统中Places资源情况通过一个随着时间实时刷新的曲线图展示  </a:t>
            </a:r>
            <a:endParaRPr lang="zh-CN" altLang="en-US"/>
          </a:p>
          <a:p>
            <a:r>
              <a:rPr lang="zh-CN" altLang="en-US">
                <a:sym typeface="+mn-ea"/>
              </a:rPr>
              <a:t>横轴是时间，纵轴是一些Place中的tokens数量  </a:t>
            </a:r>
            <a:endParaRPr lang="zh-CN" altLang="en-US"/>
          </a:p>
          <a:p>
            <a:r>
              <a:rPr lang="zh-CN" altLang="en-US">
                <a:sym typeface="+mn-ea"/>
              </a:rPr>
              <a:t>这也可以模拟排队时延，比如说存储载货重卡的Place，其中的tokens数量长时间高于一个阈值 </a:t>
            </a:r>
            <a:endParaRPr lang="zh-CN" altLang="en-US"/>
          </a:p>
          <a:p>
            <a:r>
              <a:rPr lang="zh-CN" altLang="en-US">
                <a:sym typeface="+mn-ea"/>
              </a:rPr>
              <a:t>就可以代表出现了堵塞现象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虽然真实数据方面已经有了一些进展，但这一部分，复杂网络赋能于单个港口的的参考文献，目前还是一篇都没有找到，只找到了一两篇弱相关的，而且还是同一个课题组的工作，关系也不是</a:t>
            </a:r>
            <a:r>
              <a:rPr lang="zh-CN" altLang="en-US"/>
              <a:t>特别大。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PetriNet</a:t>
            </a:r>
            <a:r>
              <a:rPr lang="zh-CN" altLang="en-US"/>
              <a:t>，对刚才的大体流程图做</a:t>
            </a:r>
            <a:r>
              <a:rPr lang="zh-CN" altLang="en-US"/>
              <a:t>细化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PetriNet</a:t>
            </a:r>
            <a:r>
              <a:rPr lang="zh-CN" altLang="en-US"/>
              <a:t>，对刚才的大体流程图做</a:t>
            </a:r>
            <a:r>
              <a:rPr lang="zh-CN" altLang="en-US"/>
              <a:t>细化</a:t>
            </a:r>
            <a:endParaRPr lang="zh-CN" altLang="en-US"/>
          </a:p>
          <a:p>
            <a:r>
              <a:rPr lang="zh-CN" altLang="en-US"/>
              <a:t>https://app.diagrams.net/?splash=0&amp;p=flow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某些PetriNet模拟程序多采用简单的循环判断可执行事件序列 但我感觉考虑并行的多进程线程编程更加</a:t>
            </a:r>
            <a:r>
              <a:rPr lang="zh-CN" altLang="en-US">
                <a:sym typeface="+mn-ea"/>
              </a:rPr>
              <a:t>适合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用一个进程Process表示一条船一批集装箱的整个服务流程</a:t>
            </a:r>
            <a:endParaRPr lang="zh-CN" altLang="en-US"/>
          </a:p>
          <a:p>
            <a:r>
              <a:rPr lang="zh-CN" altLang="en-US">
                <a:sym typeface="+mn-ea"/>
              </a:rPr>
              <a:t>用pid区分</a:t>
            </a:r>
            <a:endParaRPr lang="zh-CN" altLang="en-US"/>
          </a:p>
          <a:p>
            <a:r>
              <a:rPr lang="zh-CN" altLang="en-US">
                <a:sym typeface="+mn-ea"/>
              </a:rPr>
              <a:t>一个Process（pid）中有多个Transition线程tid竞争Places中的资源</a:t>
            </a:r>
            <a:endParaRPr lang="zh-CN" altLang="en-US"/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将</a:t>
            </a:r>
            <a:r>
              <a:rPr lang="en-US" altLang="zh-CN"/>
              <a:t>PetriNet</a:t>
            </a:r>
            <a:r>
              <a:rPr lang="zh-CN" altLang="en-US"/>
              <a:t>等信息编到</a:t>
            </a:r>
            <a:r>
              <a:rPr lang="en-US" altLang="zh-CN"/>
              <a:t>6</a:t>
            </a:r>
            <a:r>
              <a:rPr lang="zh-CN" altLang="en-US"/>
              <a:t>个文件中，</a:t>
            </a:r>
            <a:r>
              <a:rPr lang="zh-CN" altLang="en-US"/>
              <a:t>作为输入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4D8356-38BE-4373-BCC0-182633234A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3AA27EC-913C-4067-A3DF-D1ED51C189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18.xml"/><Relationship Id="rId7" Type="http://schemas.openxmlformats.org/officeDocument/2006/relationships/image" Target="../media/image25.png"/><Relationship Id="rId6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3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tags" Target="../tags/tag24.xml"/><Relationship Id="rId4" Type="http://schemas.openxmlformats.org/officeDocument/2006/relationships/image" Target="../media/image31.png"/><Relationship Id="rId3" Type="http://schemas.openxmlformats.org/officeDocument/2006/relationships/tags" Target="../tags/tag23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6" Type="http://schemas.openxmlformats.org/officeDocument/2006/relationships/tags" Target="../tags/tag27.xml"/><Relationship Id="rId5" Type="http://schemas.openxmlformats.org/officeDocument/2006/relationships/image" Target="../media/image34.png"/><Relationship Id="rId4" Type="http://schemas.openxmlformats.org/officeDocument/2006/relationships/tags" Target="../tags/tag26.xml"/><Relationship Id="rId3" Type="http://schemas.openxmlformats.org/officeDocument/2006/relationships/image" Target="../media/image33.png"/><Relationship Id="rId2" Type="http://schemas.openxmlformats.org/officeDocument/2006/relationships/tags" Target="../tags/tag25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6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GIF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1.png"/><Relationship Id="rId7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tags" Target="../tags/tag2.xml"/><Relationship Id="rId4" Type="http://schemas.openxmlformats.org/officeDocument/2006/relationships/image" Target="../media/image9.png"/><Relationship Id="rId3" Type="http://schemas.openxmlformats.org/officeDocument/2006/relationships/tags" Target="../tags/tag1.xml"/><Relationship Id="rId2" Type="http://schemas.openxmlformats.org/officeDocument/2006/relationships/image" Target="../media/image3.sv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tags" Target="../tags/tag6.xml"/><Relationship Id="rId12" Type="http://schemas.openxmlformats.org/officeDocument/2006/relationships/image" Target="../media/image13.png"/><Relationship Id="rId11" Type="http://schemas.openxmlformats.org/officeDocument/2006/relationships/tags" Target="../tags/tag5.xml"/><Relationship Id="rId10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10.xml"/><Relationship Id="rId7" Type="http://schemas.openxmlformats.org/officeDocument/2006/relationships/image" Target="../media/image18.png"/><Relationship Id="rId6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svg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3.png"/><Relationship Id="rId16" Type="http://schemas.openxmlformats.org/officeDocument/2006/relationships/tags" Target="../tags/tag14.xml"/><Relationship Id="rId15" Type="http://schemas.openxmlformats.org/officeDocument/2006/relationships/image" Target="../media/image22.png"/><Relationship Id="rId14" Type="http://schemas.openxmlformats.org/officeDocument/2006/relationships/tags" Target="../tags/tag13.xml"/><Relationship Id="rId13" Type="http://schemas.openxmlformats.org/officeDocument/2006/relationships/image" Target="../media/image21.png"/><Relationship Id="rId12" Type="http://schemas.openxmlformats.org/officeDocument/2006/relationships/tags" Target="../tags/tag12.xml"/><Relationship Id="rId11" Type="http://schemas.openxmlformats.org/officeDocument/2006/relationships/image" Target="../media/image20.png"/><Relationship Id="rId10" Type="http://schemas.openxmlformats.org/officeDocument/2006/relationships/tags" Target="../tags/tag1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ortPetriNet2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48100" y="0"/>
            <a:ext cx="17106900" cy="685800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091565" y="1735455"/>
            <a:ext cx="10175875" cy="1888490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1270000" sx="104000" sy="104000" algn="ctr" rotWithShape="0">
              <a:srgbClr val="2F5597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537335" y="2060575"/>
            <a:ext cx="9458960" cy="144526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8800" b="1" i="1" dirty="0">
                <a:solidFill>
                  <a:srgbClr val="2F5597"/>
                </a:solidFill>
                <a:latin typeface="Georgia" panose="02040502050405020303" pitchFamily="18" charset="0"/>
                <a:ea typeface="微软雅黑 Light" panose="020B0502040204020203" pitchFamily="34" charset="-122"/>
              </a:rPr>
              <a:t>介绍</a:t>
            </a:r>
            <a:endParaRPr lang="en-US" altLang="zh-CN" sz="8800" b="1" i="1" dirty="0">
              <a:solidFill>
                <a:srgbClr val="2F5597"/>
              </a:solidFill>
              <a:latin typeface="Georgia" panose="02040502050405020303" pitchFamily="18" charset="0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个输入数据结构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6498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81896"/>
            <a:ext cx="700966" cy="70096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31115" y="874395"/>
            <a:ext cx="751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4</a:t>
            </a:r>
            <a:r>
              <a:rPr lang="zh-CN" altLang="en-US" sz="2400" b="1">
                <a:sym typeface="+mn-ea"/>
              </a:rPr>
              <a:t>、</a:t>
            </a:r>
            <a:endParaRPr lang="zh-CN" altLang="en-US" sz="2400" b="1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6783"/>
          <a:stretch>
            <a:fillRect/>
          </a:stretch>
        </p:blipFill>
        <p:spPr>
          <a:xfrm>
            <a:off x="6485890" y="1774190"/>
            <a:ext cx="5434965" cy="4542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34125" y="6316980"/>
            <a:ext cx="5857875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1294765"/>
            <a:ext cx="6234430" cy="3813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个输入数据结构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6498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81896"/>
            <a:ext cx="700966" cy="70096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82320" y="1118870"/>
            <a:ext cx="751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5</a:t>
            </a:r>
            <a:r>
              <a:rPr lang="zh-CN" altLang="en-US" sz="2400" b="1">
                <a:sym typeface="+mn-ea"/>
              </a:rPr>
              <a:t>、</a:t>
            </a:r>
            <a:endParaRPr lang="zh-CN" altLang="en-US" sz="2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4595" y="1995805"/>
            <a:ext cx="9591040" cy="30359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个输入数据结构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6498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81896"/>
            <a:ext cx="700966" cy="70096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782320" y="1118870"/>
            <a:ext cx="751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6</a:t>
            </a:r>
            <a:r>
              <a:rPr lang="zh-CN" altLang="en-US" sz="2400" b="1">
                <a:sym typeface="+mn-ea"/>
              </a:rPr>
              <a:t>、</a:t>
            </a:r>
            <a:endParaRPr lang="zh-CN" altLang="en-US" sz="2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7315" y="1118870"/>
            <a:ext cx="9189720" cy="49441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6223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6852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-50184"/>
            <a:ext cx="700966" cy="700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905" y="916305"/>
            <a:ext cx="1010602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706755"/>
            <a:ext cx="12176125" cy="6066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三、存在的问题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482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-19704"/>
            <a:ext cx="700966" cy="700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905" y="916305"/>
            <a:ext cx="1010602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2320" y="1207135"/>
            <a:ext cx="10299700" cy="4905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b="1"/>
              <a:t>目前影响模拟准确性的两方面因素：</a:t>
            </a: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一</a:t>
            </a:r>
            <a:r>
              <a:rPr lang="zh-CN" altLang="en-US"/>
              <a:t>、理论上，PetriNet的设计是否合理是否符合真实情况</a:t>
            </a:r>
            <a:r>
              <a:rPr lang="zh-CN" altLang="en-US">
                <a:solidFill>
                  <a:srgbClr val="FF0000"/>
                </a:solidFill>
              </a:rPr>
              <a:t>（更加针对单个船舶服务流程）</a:t>
            </a:r>
            <a:r>
              <a:rPr lang="zh-CN" altLang="en-US"/>
              <a:t>，如果不合理就需要修改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二</a:t>
            </a:r>
            <a:r>
              <a:rPr lang="zh-CN" altLang="en-US"/>
              <a:t>、实际中，程序设计是否合理，</a:t>
            </a:r>
            <a:r>
              <a:rPr lang="zh-CN" altLang="en-US">
                <a:solidFill>
                  <a:srgbClr val="FF0000"/>
                </a:solidFill>
              </a:rPr>
              <a:t>多个船舶服务在按照PN网运行</a:t>
            </a:r>
            <a:r>
              <a:rPr lang="zh-CN" altLang="en-US"/>
              <a:t>（多船只、多资源、并发并行）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en-US" altLang="zh-CN"/>
              <a:t>1</a:t>
            </a:r>
            <a:r>
              <a:rPr lang="zh-CN" altLang="en-US"/>
              <a:t>、时钟准确性问题，程序是用time.sleep(t/s)来模拟时间流逝，t是真实耗时，s是</a:t>
            </a:r>
            <a:r>
              <a:rPr lang="zh-CN" altLang="en-US"/>
              <a:t>模拟倍数，</a:t>
            </a:r>
            <a:endParaRPr lang="zh-CN" altLang="en-US"/>
          </a:p>
          <a:p>
            <a:pPr lvl="1"/>
            <a:r>
              <a:rPr lang="zh-CN" altLang="en-US"/>
              <a:t>如果s太大，并且涉及到多进程线程数据通信延迟，似乎会有精度损失。后续可以想办法提高</a:t>
            </a:r>
            <a:r>
              <a:rPr lang="zh-CN" altLang="en-US"/>
              <a:t>时间模拟精度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en-US" altLang="zh-CN"/>
              <a:t>2</a:t>
            </a:r>
            <a:r>
              <a:rPr lang="zh-CN" altLang="en-US"/>
              <a:t>、python多线程是伪多线程，如果对程序性能、</a:t>
            </a:r>
            <a:r>
              <a:rPr lang="zh-CN" altLang="en-US"/>
              <a:t>数据精度影响较大需要把所有线程改成进程。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四、后续的工作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482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-19704"/>
            <a:ext cx="700966" cy="700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905" y="916305"/>
            <a:ext cx="1010602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2320" y="801370"/>
            <a:ext cx="10320020" cy="1113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对于真实数据，最近也找到了一</a:t>
            </a:r>
            <a:r>
              <a:rPr lang="zh-CN" altLang="en-US">
                <a:sym typeface="+mn-ea"/>
              </a:rPr>
              <a:t>部分</a:t>
            </a:r>
            <a:endParaRPr lang="zh-CN" altLang="en-US">
              <a:sym typeface="+mn-ea"/>
            </a:endParaRPr>
          </a:p>
          <a:p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后续</a:t>
            </a:r>
            <a:r>
              <a:rPr lang="zh-CN" altLang="en-US">
                <a:sym typeface="+mn-ea"/>
              </a:rPr>
              <a:t>可以将其</a:t>
            </a:r>
            <a:r>
              <a:rPr lang="zh-CN" altLang="en-US">
                <a:sym typeface="+mn-ea"/>
              </a:rPr>
              <a:t>用于调优程序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755" y="671195"/>
            <a:ext cx="2695575" cy="5957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67665" y="1969770"/>
            <a:ext cx="6133465" cy="3070860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62045" y="4029710"/>
            <a:ext cx="5498465" cy="259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四、后续的工作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482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-19704"/>
            <a:ext cx="700966" cy="700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905" y="916305"/>
            <a:ext cx="1010602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2320" y="1498600"/>
            <a:ext cx="10320020" cy="1113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对于真实数据，最近</a:t>
            </a:r>
            <a:r>
              <a:rPr lang="zh-CN" altLang="en-US">
                <a:sym typeface="+mn-ea"/>
              </a:rPr>
              <a:t>也找到了</a:t>
            </a:r>
            <a:r>
              <a:rPr lang="zh-CN" altLang="en-US">
                <a:sym typeface="+mn-ea"/>
              </a:rPr>
              <a:t>一些</a:t>
            </a:r>
            <a:endParaRPr lang="zh-CN" altLang="en-US">
              <a:sym typeface="+mn-ea"/>
            </a:endParaRPr>
          </a:p>
          <a:p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后续可以将其用于调优程序</a:t>
            </a:r>
            <a:endParaRPr lang="zh-CN" altLang="en-US">
              <a:sym typeface="+mn-ea"/>
            </a:endParaRPr>
          </a:p>
        </p:txBody>
      </p:sp>
      <p:pic>
        <p:nvPicPr>
          <p:cNvPr id="1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100" y="3385820"/>
            <a:ext cx="4130675" cy="246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95775" y="3429000"/>
            <a:ext cx="3841115" cy="242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36890" y="3398520"/>
            <a:ext cx="4072255" cy="242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四、后续的工作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482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6" y="-19704"/>
            <a:ext cx="700966" cy="70096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0905" y="916305"/>
            <a:ext cx="10106025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9980" y="1272540"/>
            <a:ext cx="9887585" cy="5691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sym typeface="+mn-ea"/>
              </a:rPr>
              <a:t>通过大量的搜索调研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发现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PetriNet  在研究港口运转的文献中出现频率较高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而且具有一定的拓扑结构、可操作性和可拓展性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所以参考了一些介绍港口运行的博士论文（虽然与复杂网络没什么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直接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关系）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但先建立港口的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PetriNet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基于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PetriNet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模拟港口运行，模拟各种事件、排队、时延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然后再尝试通过这个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PetriNet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抽象出（复杂）网络，以考虑后续的级联效应、关键点识别等  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根据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PetriNet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中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Transition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和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Place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的特性也可以考虑对于港口的攻击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一类是改变港口中可调度的资源（Place），间接影响某些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Transition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 sz="2000">
                <a:sym typeface="+mn-ea"/>
              </a:rPr>
              <a:t>的耗时甚至系统死锁  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一类是直接改变某些事件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Transition</a:t>
            </a:r>
            <a:r>
              <a:rPr lang="en-US" altLang="zh-CN" sz="2000">
                <a:sym typeface="+mn-ea"/>
              </a:rPr>
              <a:t>)</a:t>
            </a:r>
            <a:r>
              <a:rPr lang="zh-CN" altLang="en-US" sz="2000">
                <a:sym typeface="+mn-ea"/>
              </a:rPr>
              <a:t>的耗费时间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61696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645920" y="1284352"/>
            <a:ext cx="9530227" cy="4703522"/>
          </a:xfrm>
          <a:prstGeom prst="roundRect">
            <a:avLst>
              <a:gd name="adj" fmla="val 4273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03345" y="1866845"/>
            <a:ext cx="682752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一、</a:t>
            </a:r>
            <a:r>
              <a:rPr lang="zh-CN" altLang="en-US" sz="2800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初步的港口运行机制及其PetriNet</a:t>
            </a:r>
            <a:endParaRPr lang="zh-CN" altLang="en-US" sz="2800" spc="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just">
              <a:spcAft>
                <a:spcPts val="0"/>
              </a:spcAft>
            </a:pPr>
            <a:endParaRPr lang="zh-CN" altLang="en-US" sz="2800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二、</a:t>
            </a:r>
            <a:r>
              <a:rPr lang="zh-CN" altLang="en-US" sz="2800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基于PetriNet的港口模拟程序</a:t>
            </a:r>
            <a:endParaRPr lang="zh-CN" altLang="en-US" sz="2800" spc="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just">
              <a:spcAft>
                <a:spcPts val="0"/>
              </a:spcAft>
            </a:pPr>
            <a:endParaRPr lang="zh-CN" altLang="en-US" sz="2800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三、</a:t>
            </a:r>
            <a:r>
              <a:rPr lang="zh-CN" altLang="en-US" sz="2800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存在的问题</a:t>
            </a:r>
            <a:endParaRPr lang="zh-CN" altLang="en-US" sz="2800" spc="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algn="just">
              <a:spcAft>
                <a:spcPts val="0"/>
              </a:spcAft>
            </a:pPr>
            <a:endParaRPr lang="zh-CN" altLang="en-US" sz="2800" kern="100" dirty="0">
              <a:latin typeface="+mn-ea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zh-CN" altLang="en-US" sz="2800" kern="100" dirty="0">
                <a:latin typeface="+mn-ea"/>
                <a:cs typeface="Times New Roman" panose="02020603050405020304" pitchFamily="18" charset="0"/>
              </a:rPr>
              <a:t>四、</a:t>
            </a:r>
            <a:r>
              <a:rPr lang="zh-CN" altLang="en-US" sz="2800" spc="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后续的工作</a:t>
            </a:r>
            <a:endParaRPr lang="zh-CN" altLang="en-US" sz="2800" spc="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spcAft>
                <a:spcPts val="0"/>
              </a:spcAft>
            </a:pPr>
            <a:endParaRPr lang="zh-CN" altLang="en-US" sz="2800" kern="100" spc="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9494" y="2459504"/>
            <a:ext cx="889146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  <a:endParaRPr lang="zh-CN" altLang="en-US" sz="60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202550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340995"/>
            <a:ext cx="6520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初步的</a:t>
            </a:r>
            <a:r>
              <a:rPr lang="zh-CN" altLang="en-US" sz="3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港口运行机制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endParaRPr lang="en-US" altLang="zh-CN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8" name="图片 7" descr="PPT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66900"/>
            <a:ext cx="11887200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10970" y="1270"/>
            <a:ext cx="6520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初步的港口运行机制及其</a:t>
            </a:r>
            <a:r>
              <a:rPr lang="en-US" altLang="zh-CN" sz="32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endParaRPr lang="en-US" altLang="zh-CN" sz="32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2026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-47644"/>
            <a:ext cx="700966" cy="7009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807720"/>
            <a:ext cx="7099935" cy="6050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注释</a:t>
            </a:r>
            <a:endParaRPr lang="zh-CN" altLang="en-US" sz="2000" b="1"/>
          </a:p>
          <a:p>
            <a:endParaRPr lang="zh-CN" altLang="en-US" sz="1600" b="1"/>
          </a:p>
          <a:p>
            <a:r>
              <a:rPr lang="zh-CN" altLang="en-US" sz="1600"/>
              <a:t>不同颜色代表不同子系统</a:t>
            </a:r>
            <a:endParaRPr lang="zh-CN" altLang="en-US" sz="1600"/>
          </a:p>
          <a:p>
            <a:r>
              <a:rPr lang="zh-CN" altLang="en-US" sz="1600"/>
              <a:t>1、黄色：集箱子系统</a:t>
            </a:r>
            <a:r>
              <a:rPr lang="en-US" altLang="zh-CN" sz="1600"/>
              <a:t>      </a:t>
            </a:r>
            <a:r>
              <a:rPr lang="zh-CN" altLang="en-US" sz="1600"/>
              <a:t>2、绿色：卸船子系统</a:t>
            </a:r>
            <a:endParaRPr lang="zh-CN" altLang="en-US" sz="1600"/>
          </a:p>
          <a:p>
            <a:r>
              <a:rPr lang="zh-CN" altLang="en-US" sz="1600"/>
              <a:t>3、蓝色：装船子系统</a:t>
            </a:r>
            <a:r>
              <a:rPr lang="en-US" altLang="zh-CN" sz="1600"/>
              <a:t>      </a:t>
            </a:r>
            <a:r>
              <a:rPr lang="zh-CN" altLang="en-US" sz="1600"/>
              <a:t>4、紫色：提箱子系统</a:t>
            </a:r>
            <a:endParaRPr lang="zh-CN" altLang="en-US" sz="1600"/>
          </a:p>
          <a:p>
            <a:r>
              <a:rPr lang="zh-CN" altLang="en-US" sz="1600"/>
              <a:t>不同颜色的Place存储tokens</a:t>
            </a:r>
            <a:r>
              <a:rPr lang="zh-CN" altLang="en-US" sz="1600"/>
              <a:t>就可以区分</a:t>
            </a:r>
            <a:endParaRPr lang="zh-CN" altLang="en-US" sz="1600"/>
          </a:p>
          <a:p>
            <a:r>
              <a:rPr lang="zh-CN" altLang="en-US" sz="1600"/>
              <a:t>不同船只（pidn）的</a:t>
            </a:r>
            <a:r>
              <a:rPr lang="zh-CN" altLang="en-US" sz="1600"/>
              <a:t>不同系统（1、2、3、4）的tokens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黑色：代表整个系统中所有船只pidn所有系统都可以直接调用的资源tokens</a:t>
            </a:r>
            <a:endParaRPr lang="zh-CN" altLang="en-US" sz="1600"/>
          </a:p>
          <a:p>
            <a:r>
              <a:rPr lang="zh-CN" altLang="en-US" sz="1600"/>
              <a:t>比如空卡车、空闲岸桥吊车、龙门吊车等都可以不用区分就直接拿来用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红色代表着这个Place存储的资源，不仅区分时那个船只pidn的</a:t>
            </a:r>
            <a:endParaRPr lang="zh-CN" altLang="en-US" sz="1600"/>
          </a:p>
          <a:p>
            <a:r>
              <a:rPr lang="zh-CN" altLang="en-US" sz="1600"/>
              <a:t>还要区分是船只服务的哪个子系统（1、2、3、4）的</a:t>
            </a:r>
            <a:endParaRPr lang="zh-CN" altLang="en-US" sz="1600"/>
          </a:p>
          <a:p>
            <a:r>
              <a:rPr lang="zh-CN" altLang="en-US" sz="1600"/>
              <a:t>比如载货的卡车，不仅要区分是那条船的，还要区分是这条船的卸货还是装货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总之，无颜色（黑色）是公共资源不区分Pidn也不区分子系统；</a:t>
            </a:r>
            <a:endParaRPr lang="zh-CN" altLang="en-US" sz="1600"/>
          </a:p>
          <a:p>
            <a:r>
              <a:rPr lang="zh-CN" altLang="en-US" sz="1600"/>
              <a:t>有颜色区分不同Pidn；</a:t>
            </a:r>
            <a:endParaRPr lang="zh-CN" altLang="en-US" sz="1600"/>
          </a:p>
          <a:p>
            <a:r>
              <a:rPr lang="zh-CN" altLang="en-US" sz="1600"/>
              <a:t>红色不仅要区分不同pidn，还要区分不同pidn的不同子系统</a:t>
            </a:r>
            <a:endParaRPr lang="zh-CN" altLang="en-US" sz="1600"/>
          </a:p>
          <a:p>
            <a:r>
              <a:rPr lang="zh-CN" altLang="en-US" sz="1600"/>
              <a:t>连线权重全部依靠在Transition附近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连线上有标红的代表这条边的权重取决于不同进程的参数   0/1/3/4 ：X/Y</a:t>
            </a:r>
            <a:endParaRPr lang="zh-CN" altLang="en-US" sz="1600"/>
          </a:p>
          <a:p>
            <a:r>
              <a:rPr lang="zh-CN" altLang="en-US" sz="1600"/>
              <a:t>X的值等于该条船进口集装箱数，Y的值等于该条船出口集装箱数量</a:t>
            </a:r>
            <a:endParaRPr lang="zh-CN" altLang="en-US" sz="1600"/>
          </a:p>
        </p:txBody>
      </p:sp>
      <p:pic>
        <p:nvPicPr>
          <p:cNvPr id="12" name="图片 11" descr="PP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55" y="584835"/>
            <a:ext cx="6964045" cy="62503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10970" y="46990"/>
            <a:ext cx="6520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一、初步的港口运行机制及其PetriNet</a:t>
            </a:r>
            <a:endParaRPr lang="zh-CN" altLang="en-US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52026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-47644"/>
            <a:ext cx="700966" cy="700966"/>
          </a:xfrm>
          <a:prstGeom prst="rect">
            <a:avLst/>
          </a:prstGeom>
        </p:spPr>
      </p:pic>
      <p:pic>
        <p:nvPicPr>
          <p:cNvPr id="2" name="图片 1" descr="PortPetriNet2.0加粗灰色背景实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2005"/>
            <a:ext cx="12188825" cy="5831205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217275" y="-1333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4" imgW="971550" imgH="666750" progId="Package">
                  <p:embed/>
                </p:oleObj>
              </mc:Choice>
              <mc:Fallback>
                <p:oleObj name="" showAsIcon="1" r:id="rId4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217275" y="-1333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202550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340995"/>
            <a:ext cx="9815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多进程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pic>
        <p:nvPicPr>
          <p:cNvPr id="4" name="图片 3" descr="Process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385" y="1122680"/>
            <a:ext cx="7271385" cy="56280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535" y="1123315"/>
            <a:ext cx="4705985" cy="61677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b="1"/>
              <a:t>集装箱船舶服务：</a:t>
            </a:r>
            <a:endParaRPr lang="zh-CN" altLang="en-US" sz="2400" b="1"/>
          </a:p>
          <a:p>
            <a:endParaRPr lang="zh-CN" altLang="en-US" sz="2400"/>
          </a:p>
          <a:p>
            <a:endParaRPr lang="zh-CN" altLang="en-US"/>
          </a:p>
          <a:p>
            <a:r>
              <a:rPr lang="zh-CN" altLang="en-US"/>
              <a:t>不同船只的进口量和出口量都不同，要调度的资源也不同，要让PN图的</a:t>
            </a:r>
            <a:r>
              <a:rPr lang="zh-CN" altLang="en-US"/>
              <a:t>某些连线传送的资源，随着不同船只而变化。</a:t>
            </a:r>
            <a:endParaRPr lang="zh-CN" altLang="en-US"/>
          </a:p>
          <a:p>
            <a:r>
              <a:rPr lang="zh-CN" altLang="en-US"/>
              <a:t>模拟程序</a:t>
            </a:r>
            <a:r>
              <a:rPr lang="zh-CN" altLang="en-US"/>
              <a:t>虽然基于PetriNet的逻辑，但目的是仿真港口，而不是</a:t>
            </a:r>
            <a:r>
              <a:rPr lang="zh-CN" altLang="en-US"/>
              <a:t>仿真港口的PetriNet，</a:t>
            </a:r>
            <a:endParaRPr lang="zh-CN" altLang="en-US"/>
          </a:p>
          <a:p>
            <a:r>
              <a:rPr lang="zh-CN" altLang="en-US"/>
              <a:t>故不能完全按照理想的（抽象的）PetriNet图来编程</a:t>
            </a:r>
            <a:endParaRPr lang="zh-CN" altLang="en-US"/>
          </a:p>
          <a:p>
            <a:r>
              <a:rPr lang="zh-CN" altLang="en-US"/>
              <a:t>保持通用性的</a:t>
            </a:r>
            <a:r>
              <a:rPr lang="zh-CN" altLang="en-US"/>
              <a:t>同时，不管是PN图还是代码需要做一些额外的处理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用多进程还有一个好处是，方便各种</a:t>
            </a:r>
            <a:r>
              <a:rPr lang="zh-CN" altLang="en-US"/>
              <a:t>某些变量的中途改变（如果后续需要添加这个功能的话)</a:t>
            </a:r>
            <a:endParaRPr lang="zh-CN" altLang="en-US"/>
          </a:p>
          <a:p>
            <a:r>
              <a:rPr lang="zh-CN" altLang="en-US"/>
              <a:t>就算是串行程序，想要在</a:t>
            </a:r>
            <a:r>
              <a:rPr lang="zh-CN" altLang="en-US"/>
              <a:t>运行中途改变一些数值参数等，我想也需要借助额外的进程</a:t>
            </a:r>
            <a:r>
              <a:rPr lang="zh-CN" altLang="en-US"/>
              <a:t>去改变共享</a:t>
            </a:r>
            <a:r>
              <a:rPr lang="zh-CN" altLang="en-US"/>
              <a:t>变量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202550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340995"/>
            <a:ext cx="9815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个输入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898094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330181"/>
            <a:ext cx="700966" cy="7009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2320" y="1047115"/>
            <a:ext cx="751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1</a:t>
            </a:r>
            <a:r>
              <a:rPr lang="zh-CN" altLang="en-US" sz="2400" b="1">
                <a:sym typeface="+mn-ea"/>
              </a:rPr>
              <a:t>、</a:t>
            </a:r>
            <a:endParaRPr lang="zh-CN" altLang="en-US" sz="2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92860" y="1047115"/>
            <a:ext cx="6764655" cy="5436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455275" y="3207385"/>
            <a:ext cx="1736725" cy="1504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348595" y="1381760"/>
            <a:ext cx="1695450" cy="1468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94370" y="1023620"/>
            <a:ext cx="1817370" cy="15468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94370" y="2984500"/>
            <a:ext cx="2056130" cy="1727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017635" y="5069205"/>
            <a:ext cx="2209165" cy="1735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9925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个输入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6498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81896"/>
            <a:ext cx="700966" cy="7009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9565" y="782955"/>
            <a:ext cx="618426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/>
              <a:t>2</a:t>
            </a:r>
            <a:r>
              <a:rPr lang="zh-CN" altLang="en-US" sz="2400" b="1"/>
              <a:t>、连线：</a:t>
            </a:r>
            <a:endParaRPr lang="zh-CN" altLang="en-US" sz="2400" b="1"/>
          </a:p>
          <a:p>
            <a:r>
              <a:rPr lang="zh-CN" altLang="en-US"/>
              <a:t>连线并不专门写函数或者类表示</a:t>
            </a:r>
            <a:endParaRPr lang="zh-CN" altLang="en-US"/>
          </a:p>
          <a:p>
            <a:r>
              <a:rPr lang="zh-CN" altLang="en-US"/>
              <a:t>他隐含在PN_Matrix矩阵（</a:t>
            </a:r>
            <a:r>
              <a:rPr lang="zh-CN" altLang="en-US">
                <a:sym typeface="+mn-ea"/>
              </a:rPr>
              <a:t>非方阵、稀疏  </a:t>
            </a:r>
            <a:endParaRPr lang="zh-CN" altLang="en-US"/>
          </a:p>
          <a:p>
            <a:r>
              <a:rPr lang="zh-CN" altLang="en-US"/>
              <a:t>）这个数据结构中  </a:t>
            </a:r>
            <a:endParaRPr lang="zh-CN" altLang="en-US"/>
          </a:p>
          <a:p>
            <a:r>
              <a:rPr lang="zh-CN" altLang="en-US"/>
              <a:t>包括方向、权重、类型  </a:t>
            </a:r>
            <a:endParaRPr lang="zh-CN" altLang="en-US"/>
          </a:p>
          <a:p>
            <a:r>
              <a:rPr lang="zh-CN" altLang="en-US"/>
              <a:t>Ti--Pj：[a,b]  </a:t>
            </a:r>
            <a:endParaRPr lang="zh-CN" altLang="en-US"/>
          </a:p>
          <a:p>
            <a:r>
              <a:rPr lang="zh-CN" altLang="en-US"/>
              <a:t>第一位正号，代表Ti--&gt;Pj，</a:t>
            </a:r>
            <a:r>
              <a:rPr lang="zh-CN" altLang="en-US">
                <a:sym typeface="+mn-ea"/>
              </a:rPr>
              <a:t>Ti事件会产生资源给</a:t>
            </a:r>
            <a:r>
              <a:rPr lang="zh-CN" altLang="en-US">
                <a:sym typeface="+mn-ea"/>
              </a:rPr>
              <a:t>库所Pj</a:t>
            </a:r>
            <a:endParaRPr lang="zh-CN" altLang="en-US">
              <a:sym typeface="+mn-ea"/>
            </a:endParaRPr>
          </a:p>
          <a:p>
            <a:r>
              <a:rPr lang="zh-CN" altLang="en-US"/>
              <a:t>若为负数代表P</a:t>
            </a:r>
            <a:r>
              <a:rPr lang="en-US" altLang="zh-CN"/>
              <a:t>j</a:t>
            </a:r>
            <a:r>
              <a:rPr lang="zh-CN" altLang="en-US"/>
              <a:t>--&gt;T</a:t>
            </a:r>
            <a:r>
              <a:rPr lang="en-US" altLang="zh-CN"/>
              <a:t>i</a:t>
            </a:r>
            <a:r>
              <a:rPr lang="zh-CN" altLang="en-US"/>
              <a:t> ，事件</a:t>
            </a:r>
            <a:r>
              <a:rPr lang="zh-CN" altLang="en-US">
                <a:sym typeface="+mn-ea"/>
              </a:rPr>
              <a:t>T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需要消耗库所P</a:t>
            </a:r>
            <a:r>
              <a:rPr lang="en-US" altLang="zh-CN">
                <a:sym typeface="+mn-ea"/>
              </a:rPr>
              <a:t>j</a:t>
            </a:r>
            <a:r>
              <a:rPr lang="zh-CN" altLang="en-US">
                <a:sym typeface="+mn-ea"/>
              </a:rPr>
              <a:t>的资源</a:t>
            </a:r>
            <a:endParaRPr lang="zh-CN" altLang="en-US"/>
          </a:p>
          <a:p>
            <a:r>
              <a:rPr lang="zh-CN" altLang="en-US"/>
              <a:t>第一位数值大小代表权重  </a:t>
            </a:r>
            <a:endParaRPr lang="zh-CN" altLang="en-US"/>
          </a:p>
          <a:p>
            <a:r>
              <a:rPr lang="zh-CN" altLang="en-US"/>
              <a:t>第二位代表传送资源的类别，是为区分船舶服务中的</a:t>
            </a:r>
            <a:r>
              <a:rPr lang="zh-CN" altLang="en-US"/>
              <a:t>哪个子系统在使用该资源  </a:t>
            </a:r>
            <a:endParaRPr lang="zh-CN" altLang="en-US"/>
          </a:p>
          <a:p>
            <a:r>
              <a:rPr lang="zh-CN" altLang="en-US"/>
              <a:t>1号子系统  2号子系统  3号子系统  4号子系统  </a:t>
            </a:r>
            <a:endParaRPr lang="zh-CN" altLang="en-US"/>
          </a:p>
          <a:p>
            <a:r>
              <a:rPr lang="zh-CN" altLang="en-US"/>
              <a:t>0号代表传送的是公共资源，所有pid的所有系统共享的资源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比如说存储空卡车的Place，所有船pid 的所有子系统都可以直接调用  </a:t>
            </a:r>
            <a:endParaRPr lang="zh-CN" altLang="en-US"/>
          </a:p>
          <a:p>
            <a:r>
              <a:rPr lang="zh-CN" altLang="en-US"/>
              <a:t>但存储载货卡车的PLace，就必须要区分这是那条船pid的那个子系统在调用了，不能送错地方 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可以看到有两个特殊的X Y  </a:t>
            </a:r>
            <a:endParaRPr lang="zh-CN" altLang="en-US"/>
          </a:p>
          <a:p>
            <a:r>
              <a:rPr lang="zh-CN" altLang="en-US"/>
              <a:t>这在“另外</a:t>
            </a:r>
            <a:r>
              <a:rPr lang="zh-CN" altLang="en-US"/>
              <a:t>一个输入文件”部分会提到</a:t>
            </a:r>
            <a:endParaRPr lang="zh-CN" altLang="en-US"/>
          </a:p>
        </p:txBody>
      </p:sp>
      <p:pic>
        <p:nvPicPr>
          <p:cNvPr id="6" name="图片 5" descr="img_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006475"/>
            <a:ext cx="3518535" cy="732155"/>
          </a:xfrm>
          <a:prstGeom prst="rect">
            <a:avLst/>
          </a:prstGeom>
        </p:spPr>
      </p:pic>
      <p:pic>
        <p:nvPicPr>
          <p:cNvPr id="8" name="图片 7" descr="img_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60" y="874395"/>
            <a:ext cx="5654675" cy="3821430"/>
          </a:xfrm>
          <a:prstGeom prst="rect">
            <a:avLst/>
          </a:prstGeom>
        </p:spPr>
      </p:pic>
      <p:pic>
        <p:nvPicPr>
          <p:cNvPr id="9" name="图片 8" descr="img_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30" y="5353685"/>
            <a:ext cx="5448300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1026" y="-45735"/>
            <a:ext cx="200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0970" y="92710"/>
            <a:ext cx="10019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en-US" altLang="zh-CN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PetriNet</a:t>
            </a:r>
            <a:r>
              <a:rPr lang="zh-CN" altLang="en-US" sz="2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的港口模拟程序</a:t>
            </a:r>
            <a:r>
              <a:rPr lang="en-US" altLang="zh-CN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——6</a:t>
            </a:r>
            <a:r>
              <a:rPr lang="zh-CN" altLang="en-US" sz="2400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个输入数据结构</a:t>
            </a:r>
            <a:endParaRPr lang="zh-CN" altLang="en-US" sz="2400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82320" y="649809"/>
            <a:ext cx="10214620" cy="52630"/>
          </a:xfrm>
          <a:prstGeom prst="line">
            <a:avLst/>
          </a:prstGeom>
          <a:ln w="1905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形 40" descr="教室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76446" y="81896"/>
            <a:ext cx="700966" cy="70096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13385" y="1127125"/>
            <a:ext cx="751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ym typeface="+mn-ea"/>
              </a:rPr>
              <a:t>3</a:t>
            </a:r>
            <a:r>
              <a:rPr lang="zh-CN" altLang="en-US" sz="2400" b="1">
                <a:sym typeface="+mn-ea"/>
              </a:rPr>
              <a:t>、</a:t>
            </a:r>
            <a:endParaRPr lang="zh-CN" altLang="en-US" sz="2400" b="1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6275" y="2486660"/>
            <a:ext cx="7940675" cy="40855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580245" y="846455"/>
            <a:ext cx="2354580" cy="1863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38665" y="4783455"/>
            <a:ext cx="2604135" cy="19602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29075" y="874395"/>
            <a:ext cx="2442845" cy="1874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336405" y="2703195"/>
            <a:ext cx="2228850" cy="19297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109335" y="2888615"/>
            <a:ext cx="2587625" cy="2039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99275" y="874395"/>
            <a:ext cx="2347595" cy="18288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COMMONDATA" val="eyJoZGlkIjoiNTU1YzJkNTQ2ODI1MjQ3Y2NhODVlMDRkMzViZmU2ZDAifQ=="/>
  <p:tag name="commondata" val="eyJjb3VudCI6MSwiaGRpZCI6ImU4MWEyODc3NDUyMzM2NDlhMTMzY2U3NzFmNTk1ZDE1IiwidXNlckNvdW50Ijox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WPS 演示</Application>
  <PresentationFormat>宽屏</PresentationFormat>
  <Paragraphs>175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Georgia</vt:lpstr>
      <vt:lpstr>微软雅黑 Light</vt:lpstr>
      <vt:lpstr>Times New Roman</vt:lpstr>
      <vt:lpstr>Arial Unicode MS</vt:lpstr>
      <vt:lpstr>等线 Light</vt:lpstr>
      <vt:lpstr>Calibri</vt:lpstr>
      <vt:lpstr>Office 主题​​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子君</dc:creator>
  <cp:lastModifiedBy>向明月</cp:lastModifiedBy>
  <cp:revision>33</cp:revision>
  <dcterms:created xsi:type="dcterms:W3CDTF">2019-11-26T06:41:00Z</dcterms:created>
  <dcterms:modified xsi:type="dcterms:W3CDTF">2025-09-26T16:36:43Z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B41F0AA8312542C596FD9E39857D0B20_13</vt:lpwstr>
  </property>
  <property fmtid="{D5CDD505-2E9C-101B-9397-08002B2CF9AE}" pid="3" name="KSOProductBuildVer">
    <vt:lpwstr>2052-12.1.0.22529</vt:lpwstr>
  </property>
  <property fmtid="{D5CDD505-2E9C-101B-9397-08002B2CF9AE}" pid="4" name="KSOTemplateUUID">
    <vt:lpwstr>v1.0_mb_jHjJwk9ncH8Q40r95tx9/A==</vt:lpwstr>
  </property>
</Properties>
</file>